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skerville Display PT" charset="1" panose="02030602080406020203"/>
      <p:regular r:id="rId10"/>
    </p:embeddedFont>
    <p:embeddedFont>
      <p:font typeface="Baskerville Display PT Bold" charset="1" panose="02030702080406020203"/>
      <p:regular r:id="rId11"/>
    </p:embeddedFont>
    <p:embeddedFont>
      <p:font typeface="Baskerville Display PT Italics" charset="1" panose="02030602080406090203"/>
      <p:regular r:id="rId12"/>
    </p:embeddedFont>
    <p:embeddedFont>
      <p:font typeface="Baskerville Display PT Bold Italics" charset="1" panose="02030702080406090203"/>
      <p:regular r:id="rId13"/>
    </p:embeddedFont>
    <p:embeddedFont>
      <p:font typeface="Inter" charset="1" panose="020B0502030000000004"/>
      <p:regular r:id="rId14"/>
    </p:embeddedFont>
    <p:embeddedFont>
      <p:font typeface="Inter Bold" charset="1" panose="020B0802030000000004"/>
      <p:regular r:id="rId15"/>
    </p:embeddedFont>
    <p:embeddedFont>
      <p:font typeface="Inter Italics" charset="1" panose="020B0502030000000004"/>
      <p:regular r:id="rId16"/>
    </p:embeddedFont>
    <p:embeddedFont>
      <p:font typeface="Inter Bold Italics" charset="1" panose="020B0802030000000004"/>
      <p:regular r:id="rId17"/>
    </p:embeddedFont>
    <p:embeddedFont>
      <p:font typeface="Inter Thin" charset="1" panose="020B0A02050000000004"/>
      <p:regular r:id="rId18"/>
    </p:embeddedFont>
    <p:embeddedFont>
      <p:font typeface="Inter Thin Italics" charset="1" panose="020B0A02050000000004"/>
      <p:regular r:id="rId19"/>
    </p:embeddedFont>
    <p:embeddedFont>
      <p:font typeface="Inter Extra-Light" charset="1" panose="02000503000000020004"/>
      <p:regular r:id="rId20"/>
    </p:embeddedFont>
    <p:embeddedFont>
      <p:font typeface="Inter Light" charset="1" panose="02000503000000020004"/>
      <p:regular r:id="rId21"/>
    </p:embeddedFont>
    <p:embeddedFont>
      <p:font typeface="Inter Medium" charset="1" panose="02000503000000020004"/>
      <p:regular r:id="rId22"/>
    </p:embeddedFont>
    <p:embeddedFont>
      <p:font typeface="Inter Semi-Bold" charset="1" panose="02000503000000020004"/>
      <p:regular r:id="rId23"/>
    </p:embeddedFont>
    <p:embeddedFont>
      <p:font typeface="Inter Ultra-Bold" charset="1" panose="02000503000000020004"/>
      <p:regular r:id="rId24"/>
    </p:embeddedFont>
    <p:embeddedFont>
      <p:font typeface="Inter Heavy" charset="1" panose="020005030000000200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2522" y="1028700"/>
            <a:ext cx="5859551" cy="8581363"/>
            <a:chOff x="0" y="0"/>
            <a:chExt cx="7812735" cy="1144181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183" r="0" b="1183"/>
            <a:stretch>
              <a:fillRect/>
            </a:stretch>
          </p:blipFill>
          <p:spPr>
            <a:xfrm flipH="false" flipV="false">
              <a:off x="0" y="0"/>
              <a:ext cx="7812735" cy="1144181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518248" y="3240044"/>
            <a:ext cx="7824419" cy="2397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>
                <a:solidFill>
                  <a:srgbClr val="504C44"/>
                </a:solidFill>
                <a:latin typeface="Baskerville Display PT"/>
              </a:rPr>
              <a:t>VEHIRENT HUB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26025" y="6341938"/>
            <a:ext cx="7208867" cy="44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582" spc="516">
                <a:solidFill>
                  <a:srgbClr val="504C44"/>
                </a:solidFill>
                <a:latin typeface="Inter"/>
              </a:rPr>
              <a:t>FINAL PROJECT 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0892" y="2475779"/>
            <a:ext cx="3781275" cy="5335443"/>
          </a:xfrm>
          <a:custGeom>
            <a:avLst/>
            <a:gdLst/>
            <a:ahLst/>
            <a:cxnLst/>
            <a:rect r="r" b="b" t="t" l="l"/>
            <a:pathLst>
              <a:path h="5335443" w="3781275">
                <a:moveTo>
                  <a:pt x="0" y="0"/>
                </a:moveTo>
                <a:lnTo>
                  <a:pt x="3781274" y="0"/>
                </a:lnTo>
                <a:lnTo>
                  <a:pt x="3781274" y="5335442"/>
                </a:lnTo>
                <a:lnTo>
                  <a:pt x="0" y="533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76774" y="3525549"/>
            <a:ext cx="11058050" cy="318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0551" indent="-280276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504C44"/>
                </a:solidFill>
                <a:latin typeface="Inter"/>
              </a:rPr>
              <a:t>The problem that the car rental application aims to solve is facilitating the process of renting cars by providing a user-friendly platform for car owners to list their cars </a:t>
            </a:r>
          </a:p>
          <a:p>
            <a:pPr>
              <a:lnSpc>
                <a:spcPts val="3634"/>
              </a:lnSpc>
            </a:pPr>
          </a:p>
          <a:p>
            <a:pPr marL="560551" indent="-280276" lvl="1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504C44"/>
                </a:solidFill>
                <a:latin typeface="Inter"/>
              </a:rPr>
              <a:t>The application streamlines the rental process, making it more convenient and efficient for both car owners and renters.</a:t>
            </a:r>
          </a:p>
          <a:p>
            <a:pPr>
              <a:lnSpc>
                <a:spcPts val="363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758793" y="1805853"/>
            <a:ext cx="600036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2247" y="3842831"/>
            <a:ext cx="3284821" cy="43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3"/>
              </a:lnSpc>
            </a:pPr>
            <a:r>
              <a:rPr lang="en-US" sz="2552">
                <a:solidFill>
                  <a:srgbClr val="504C44"/>
                </a:solidFill>
                <a:latin typeface="Inter"/>
              </a:rPr>
              <a:t>JavaFX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03232" y="3533912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12247" y="5074117"/>
            <a:ext cx="3883447" cy="45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2"/>
              </a:lnSpc>
            </a:pPr>
            <a:r>
              <a:rPr lang="en-US" sz="2665">
                <a:solidFill>
                  <a:srgbClr val="504C44"/>
                </a:solidFill>
                <a:latin typeface="Inter"/>
              </a:rPr>
              <a:t>Class Definitions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03232" y="4810081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2247" y="6395311"/>
            <a:ext cx="3188683" cy="42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504C44"/>
                </a:solidFill>
                <a:latin typeface="Inter"/>
              </a:rPr>
              <a:t>Interface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3232" y="6089327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2247" y="7691517"/>
            <a:ext cx="3202686" cy="42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7"/>
              </a:lnSpc>
            </a:pPr>
            <a:r>
              <a:rPr lang="en-US" sz="2512">
                <a:solidFill>
                  <a:srgbClr val="504C44"/>
                </a:solidFill>
                <a:latin typeface="Inter"/>
              </a:rPr>
              <a:t>Inheritance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3232" y="7368573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99972" y="1374589"/>
            <a:ext cx="924401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TOPICS COVERED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81401" y="3842831"/>
            <a:ext cx="3137558" cy="4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6"/>
              </a:lnSpc>
            </a:pPr>
            <a:r>
              <a:rPr lang="en-US" sz="2704">
                <a:solidFill>
                  <a:srgbClr val="504C44"/>
                </a:solidFill>
                <a:latin typeface="Inter"/>
              </a:rPr>
              <a:t>Collections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64026" y="3533912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81401" y="5091700"/>
            <a:ext cx="2302636" cy="44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57"/>
              </a:lnSpc>
            </a:pPr>
            <a:r>
              <a:rPr lang="en-US" sz="2612">
                <a:solidFill>
                  <a:srgbClr val="504C44"/>
                </a:solidFill>
                <a:latin typeface="Inter"/>
              </a:rPr>
              <a:t>List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64026" y="4810081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81401" y="6381041"/>
            <a:ext cx="2445115" cy="44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8"/>
              </a:lnSpc>
            </a:pPr>
            <a:r>
              <a:rPr lang="en-US" sz="2627">
                <a:solidFill>
                  <a:srgbClr val="504C44"/>
                </a:solidFill>
                <a:latin typeface="Inter"/>
              </a:rPr>
              <a:t>Array List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64026" y="6089327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81401" y="7644239"/>
            <a:ext cx="3203367" cy="453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7"/>
              </a:lnSpc>
            </a:pPr>
            <a:r>
              <a:rPr lang="en-US" sz="2691">
                <a:solidFill>
                  <a:srgbClr val="504C44"/>
                </a:solidFill>
                <a:latin typeface="Inter"/>
              </a:rPr>
              <a:t>JDBC Connection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64026" y="7368573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08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33267" y="0"/>
            <a:ext cx="9463672" cy="10287000"/>
          </a:xfrm>
          <a:custGeom>
            <a:avLst/>
            <a:gdLst/>
            <a:ahLst/>
            <a:cxnLst/>
            <a:rect r="r" b="b" t="t" l="l"/>
            <a:pathLst>
              <a:path h="10287000" w="9463672">
                <a:moveTo>
                  <a:pt x="0" y="0"/>
                </a:moveTo>
                <a:lnTo>
                  <a:pt x="9463672" y="0"/>
                </a:lnTo>
                <a:lnTo>
                  <a:pt x="94636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50" t="0" r="-853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9109" y="4422775"/>
            <a:ext cx="4880469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PROGRAM </a:t>
            </a:r>
          </a:p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WORK-FLOW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9861" y="1028700"/>
            <a:ext cx="11397298" cy="8229600"/>
            <a:chOff x="0" y="0"/>
            <a:chExt cx="3001758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1757" cy="2167467"/>
            </a:xfrm>
            <a:custGeom>
              <a:avLst/>
              <a:gdLst/>
              <a:ahLst/>
              <a:cxnLst/>
              <a:rect r="r" b="b" t="t" l="l"/>
              <a:pathLst>
                <a:path h="2167467" w="3001757">
                  <a:moveTo>
                    <a:pt x="0" y="0"/>
                  </a:moveTo>
                  <a:lnTo>
                    <a:pt x="3001757" y="0"/>
                  </a:lnTo>
                  <a:lnTo>
                    <a:pt x="3001757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1EDE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692689" y="3007044"/>
            <a:ext cx="7595311" cy="4895891"/>
            <a:chOff x="0" y="0"/>
            <a:chExt cx="10127082" cy="652785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612" r="0" b="1612"/>
            <a:stretch>
              <a:fillRect/>
            </a:stretch>
          </p:blipFill>
          <p:spPr>
            <a:xfrm flipH="false" flipV="false">
              <a:off x="0" y="0"/>
              <a:ext cx="10127082" cy="652785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3251785" y="2337119"/>
            <a:ext cx="436309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1785" y="4411460"/>
            <a:ext cx="7548615" cy="265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4879" indent="-272440" lvl="1">
              <a:lnSpc>
                <a:spcPts val="3533"/>
              </a:lnSpc>
              <a:buFont typeface="Arial"/>
              <a:buChar char="•"/>
            </a:pPr>
            <a:r>
              <a:rPr lang="en-US" sz="2523">
                <a:solidFill>
                  <a:srgbClr val="504C44"/>
                </a:solidFill>
                <a:latin typeface="Inter"/>
              </a:rPr>
              <a:t>User- Friendly and Easy Application</a:t>
            </a:r>
          </a:p>
          <a:p>
            <a:pPr>
              <a:lnSpc>
                <a:spcPts val="3533"/>
              </a:lnSpc>
            </a:pPr>
          </a:p>
          <a:p>
            <a:pPr marL="544879" indent="-272440" lvl="1">
              <a:lnSpc>
                <a:spcPts val="3533"/>
              </a:lnSpc>
              <a:buFont typeface="Arial"/>
              <a:buChar char="•"/>
            </a:pPr>
            <a:r>
              <a:rPr lang="en-US" sz="2523">
                <a:solidFill>
                  <a:srgbClr val="504C44"/>
                </a:solidFill>
                <a:latin typeface="Inter"/>
              </a:rPr>
              <a:t>Admin Login Functionality</a:t>
            </a:r>
          </a:p>
          <a:p>
            <a:pPr>
              <a:lnSpc>
                <a:spcPts val="3533"/>
              </a:lnSpc>
            </a:pPr>
          </a:p>
          <a:p>
            <a:pPr marL="544879" indent="-272440" lvl="1">
              <a:lnSpc>
                <a:spcPts val="3533"/>
              </a:lnSpc>
              <a:buFont typeface="Arial"/>
              <a:buChar char="•"/>
            </a:pPr>
            <a:r>
              <a:rPr lang="en-US" sz="2523">
                <a:solidFill>
                  <a:srgbClr val="504C44"/>
                </a:solidFill>
                <a:latin typeface="Inter"/>
              </a:rPr>
              <a:t>System Admin CRUD functionality</a:t>
            </a:r>
          </a:p>
          <a:p>
            <a:pPr>
              <a:lnSpc>
                <a:spcPts val="3533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19667" y="2610488"/>
            <a:ext cx="2201287" cy="1746305"/>
            <a:chOff x="0" y="0"/>
            <a:chExt cx="2935049" cy="232840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071" r="0" b="7071"/>
            <a:stretch>
              <a:fillRect/>
            </a:stretch>
          </p:blipFill>
          <p:spPr>
            <a:xfrm flipH="false" flipV="false">
              <a:off x="0" y="0"/>
              <a:ext cx="2935049" cy="232840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559754" y="2565502"/>
            <a:ext cx="3077980" cy="1836277"/>
            <a:chOff x="0" y="0"/>
            <a:chExt cx="4103973" cy="244837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0170" r="0" b="20170"/>
            <a:stretch>
              <a:fillRect/>
            </a:stretch>
          </p:blipFill>
          <p:spPr>
            <a:xfrm flipH="false" flipV="false">
              <a:off x="0" y="0"/>
              <a:ext cx="4103973" cy="244837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144000" y="310323"/>
            <a:ext cx="3789714" cy="1737607"/>
            <a:chOff x="0" y="0"/>
            <a:chExt cx="5052952" cy="231681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9963" r="0" b="9963"/>
            <a:stretch>
              <a:fillRect/>
            </a:stretch>
          </p:blipFill>
          <p:spPr>
            <a:xfrm flipH="false" flipV="false">
              <a:off x="0" y="0"/>
              <a:ext cx="5052952" cy="231681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3476636" y="799818"/>
            <a:ext cx="4487349" cy="1248112"/>
            <a:chOff x="0" y="0"/>
            <a:chExt cx="5983132" cy="166414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0" t="13336" r="0" b="13336"/>
            <a:stretch>
              <a:fillRect/>
            </a:stretch>
          </p:blipFill>
          <p:spPr>
            <a:xfrm flipH="false" flipV="false">
              <a:off x="0" y="0"/>
              <a:ext cx="5983132" cy="1664149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100961" y="1679630"/>
            <a:ext cx="436309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TECH STACK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90094" y="5395018"/>
            <a:ext cx="674792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Used Eclipse as an Integrated Development Environment to build the interactive application by writing the JAVA 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0094" y="4930573"/>
            <a:ext cx="2029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Eclipse (IDE)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90094" y="7486595"/>
            <a:ext cx="6747921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These libraries and tools furnishes the essential components for constructing JavaFX applications. This encompasses the JavaFX runtime, JavaFX APIs, as well as utilities such as javafxpackager and javafxdoc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90094" y="7022149"/>
            <a:ext cx="2029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JAVAFX SDK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59754" y="5395018"/>
            <a:ext cx="674792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It serves as a primary build automation tool for Java Projects. It is used to manage dependencies and construct the application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59754" y="4930573"/>
            <a:ext cx="2029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Maven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59754" y="7486595"/>
            <a:ext cx="674792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MySQL is the open source relational database management system which is used with JavaFX  to store and retrieve data from a database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9754" y="7022149"/>
            <a:ext cx="202914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MySQL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90094" y="3737912"/>
            <a:ext cx="674792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We have used the core technology to build the JAVA  application along with JAVAFX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90094" y="3191421"/>
            <a:ext cx="393015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 Bold"/>
              </a:rPr>
              <a:t>Java Developmen t Kit (JDK)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2247" y="3842831"/>
            <a:ext cx="3284821" cy="432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3"/>
              </a:lnSpc>
            </a:pPr>
            <a:r>
              <a:rPr lang="en-US" sz="2552">
                <a:solidFill>
                  <a:srgbClr val="504C44"/>
                </a:solidFill>
                <a:latin typeface="Inter"/>
              </a:rPr>
              <a:t>GitHub Repository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603232" y="3533912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12247" y="5074117"/>
            <a:ext cx="5009730" cy="45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32"/>
              </a:lnSpc>
            </a:pPr>
            <a:r>
              <a:rPr lang="en-US" sz="2665">
                <a:solidFill>
                  <a:srgbClr val="504C44"/>
                </a:solidFill>
                <a:latin typeface="Inter"/>
              </a:rPr>
              <a:t>Trello (Task Management)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03232" y="4810081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12247" y="6395311"/>
            <a:ext cx="3188683" cy="42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504C44"/>
                </a:solidFill>
                <a:latin typeface="Inter"/>
              </a:rPr>
              <a:t>Eclipse - 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3232" y="6089327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2247" y="7691517"/>
            <a:ext cx="3202686" cy="42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7"/>
              </a:lnSpc>
            </a:pPr>
            <a:r>
              <a:rPr lang="en-US" sz="2512">
                <a:solidFill>
                  <a:srgbClr val="504C44"/>
                </a:solidFill>
                <a:latin typeface="Inter"/>
              </a:rPr>
              <a:t>Scene Builder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3232" y="7368573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99972" y="1374589"/>
            <a:ext cx="924401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TOOLS USED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81401" y="3842831"/>
            <a:ext cx="3442665" cy="4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6"/>
              </a:lnSpc>
            </a:pPr>
            <a:r>
              <a:rPr lang="en-US" sz="2704">
                <a:solidFill>
                  <a:srgbClr val="504C44"/>
                </a:solidFill>
                <a:latin typeface="Inter"/>
              </a:rPr>
              <a:t>MySQL Workbench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64026" y="3533912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64026" y="4810081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81401" y="6381041"/>
            <a:ext cx="4777899" cy="906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8"/>
              </a:lnSpc>
            </a:pPr>
            <a:r>
              <a:rPr lang="en-US" sz="2627">
                <a:solidFill>
                  <a:srgbClr val="504C44"/>
                </a:solidFill>
                <a:latin typeface="Inter"/>
              </a:rPr>
              <a:t>Microsoft Powerpoint, Word(Documentation)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4026" y="6089327"/>
            <a:ext cx="1197250" cy="98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8"/>
              </a:lnSpc>
            </a:pPr>
            <a:r>
              <a:rPr lang="en-US" sz="5720">
                <a:solidFill>
                  <a:srgbClr val="504C44">
                    <a:alpha val="19608"/>
                  </a:srgbClr>
                </a:solidFill>
                <a:latin typeface="Inter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81401" y="5077772"/>
            <a:ext cx="3137558" cy="455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6"/>
              </a:lnSpc>
            </a:pPr>
            <a:r>
              <a:rPr lang="en-US" sz="2704">
                <a:solidFill>
                  <a:srgbClr val="504C44"/>
                </a:solidFill>
                <a:latin typeface="Inter"/>
              </a:rPr>
              <a:t>Microsoft Teams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664011"/>
            <a:ext cx="3862531" cy="3391954"/>
            <a:chOff x="0" y="0"/>
            <a:chExt cx="5150042" cy="452260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842" r="0" b="12842"/>
            <a:stretch>
              <a:fillRect/>
            </a:stretch>
          </p:blipFill>
          <p:spPr>
            <a:xfrm flipH="false" flipV="false">
              <a:off x="0" y="0"/>
              <a:ext cx="5150042" cy="452260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672755" y="2664011"/>
            <a:ext cx="3515039" cy="3391954"/>
            <a:chOff x="0" y="0"/>
            <a:chExt cx="4686719" cy="452260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750" r="0" b="1750"/>
            <a:stretch>
              <a:fillRect/>
            </a:stretch>
          </p:blipFill>
          <p:spPr>
            <a:xfrm flipH="false" flipV="false">
              <a:off x="0" y="0"/>
              <a:ext cx="4686719" cy="452260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848427" y="2664011"/>
            <a:ext cx="3862531" cy="3391954"/>
            <a:chOff x="0" y="0"/>
            <a:chExt cx="5150042" cy="45226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8013" r="0" b="8013"/>
            <a:stretch>
              <a:fillRect/>
            </a:stretch>
          </p:blipFill>
          <p:spPr>
            <a:xfrm flipH="false" flipV="false">
              <a:off x="0" y="0"/>
              <a:ext cx="5150042" cy="4522605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660707"/>
            <a:ext cx="5819727" cy="65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17"/>
              </a:lnSpc>
            </a:pPr>
            <a:r>
              <a:rPr lang="en-US" sz="3869" spc="773">
                <a:solidFill>
                  <a:srgbClr val="504C44"/>
                </a:solidFill>
                <a:latin typeface="Baskerville Display PT"/>
              </a:rPr>
              <a:t>CONTRIBUTION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42050"/>
            <a:ext cx="9439986" cy="43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8"/>
              </a:lnSpc>
            </a:pPr>
            <a:r>
              <a:rPr lang="en-US" sz="2549">
                <a:solidFill>
                  <a:srgbClr val="504C44"/>
                </a:solidFill>
                <a:latin typeface="Inter"/>
              </a:rPr>
              <a:t>UI Design was collaborated by every team member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501747"/>
            <a:ext cx="5079251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Database Design and JDBC Connectivity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Dashboard Controller and its functionalities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4222" y="6703887"/>
            <a:ext cx="4045592" cy="47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504C44"/>
                </a:solidFill>
                <a:latin typeface="Inter Bold"/>
              </a:rPr>
              <a:t>Sparsh Ramchandani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49017" y="6722937"/>
            <a:ext cx="3405740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Aseem Deshmukh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72755" y="6722937"/>
            <a:ext cx="309267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Aashay Pawar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48427" y="7501747"/>
            <a:ext cx="4978832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Login Controller and its functionalities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Powerpoint Presentation and Report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570209" y="7499350"/>
            <a:ext cx="4978832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Bar Chart and Line Chart</a:t>
            </a:r>
          </a:p>
          <a:p>
            <a:pPr>
              <a:lnSpc>
                <a:spcPts val="2800"/>
              </a:lnSpc>
            </a:pP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504C44"/>
                </a:solidFill>
                <a:latin typeface="Inter"/>
              </a:rPr>
              <a:t>Admin Profile and its functionalities</a:t>
            </a:r>
          </a:p>
          <a:p>
            <a:pPr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8066" y="2530809"/>
            <a:ext cx="5690797" cy="5513966"/>
            <a:chOff x="0" y="0"/>
            <a:chExt cx="7587729" cy="735195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553" r="0" b="1553"/>
            <a:stretch>
              <a:fillRect/>
            </a:stretch>
          </p:blipFill>
          <p:spPr>
            <a:xfrm flipH="false" flipV="false">
              <a:off x="0" y="0"/>
              <a:ext cx="7587729" cy="735195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9963401" y="4388922"/>
            <a:ext cx="5537223" cy="75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08"/>
              </a:lnSpc>
            </a:pPr>
            <a:r>
              <a:rPr lang="en-US" sz="4434" spc="886">
                <a:solidFill>
                  <a:srgbClr val="504C44"/>
                </a:solidFill>
                <a:latin typeface="Baskerville Display PT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DAFrFLirCKE</dc:identifier>
  <dcterms:modified xsi:type="dcterms:W3CDTF">2011-08-01T06:04:30Z</dcterms:modified>
  <cp:revision>1</cp:revision>
  <dc:title>Final Project Presentation-CSYE6200</dc:title>
</cp:coreProperties>
</file>